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5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D60093"/>
    <a:srgbClr val="6600FF"/>
    <a:srgbClr val="FF0000"/>
    <a:srgbClr val="FF0066"/>
    <a:srgbClr val="FF99CC"/>
    <a:srgbClr val="CC0000"/>
    <a:srgbClr val="33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32EBF8-CE21-4DBC-9A0E-57628D5D0F98}" type="datetimeFigureOut">
              <a:rPr lang="en-US" smtClean="0"/>
              <a:pPr/>
              <a:t>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8C083-8585-4542-926F-E53534DA496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32EBF8-CE21-4DBC-9A0E-57628D5D0F98}" type="datetimeFigureOut">
              <a:rPr lang="en-US" smtClean="0"/>
              <a:pPr/>
              <a:t>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8C083-8585-4542-926F-E53534DA49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32EBF8-CE21-4DBC-9A0E-57628D5D0F98}" type="datetimeFigureOut">
              <a:rPr lang="en-US" smtClean="0"/>
              <a:pPr/>
              <a:t>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8C083-8585-4542-926F-E53534DA496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32EBF8-CE21-4DBC-9A0E-57628D5D0F98}" type="datetimeFigureOut">
              <a:rPr lang="en-US" smtClean="0"/>
              <a:pPr/>
              <a:t>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8C083-8585-4542-926F-E53534DA496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32EBF8-CE21-4DBC-9A0E-57628D5D0F98}" type="datetimeFigureOut">
              <a:rPr lang="en-US" smtClean="0"/>
              <a:pPr/>
              <a:t>1/15/2010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8C083-8585-4542-926F-E53534DA496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32EBF8-CE21-4DBC-9A0E-57628D5D0F98}" type="datetimeFigureOut">
              <a:rPr lang="en-US" smtClean="0"/>
              <a:pPr/>
              <a:t>1/15/2010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B8C083-8585-4542-926F-E53534DA496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32EBF8-CE21-4DBC-9A0E-57628D5D0F98}" type="datetimeFigureOut">
              <a:rPr lang="en-US" smtClean="0"/>
              <a:pPr/>
              <a:t>1/15/2010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B8C083-8585-4542-926F-E53534DA496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32EBF8-CE21-4DBC-9A0E-57628D5D0F98}" type="datetimeFigureOut">
              <a:rPr lang="en-US" smtClean="0"/>
              <a:pPr/>
              <a:t>1/15/2010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B8C083-8585-4542-926F-E53534DA49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32EBF8-CE21-4DBC-9A0E-57628D5D0F98}" type="datetimeFigureOut">
              <a:rPr lang="en-US" smtClean="0"/>
              <a:pPr/>
              <a:t>1/15/2010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B8C083-8585-4542-926F-E53534DA49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32EBF8-CE21-4DBC-9A0E-57628D5D0F98}" type="datetimeFigureOut">
              <a:rPr lang="en-US" smtClean="0"/>
              <a:pPr/>
              <a:t>1/15/2010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B8C083-8585-4542-926F-E53534DA49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32EBF8-CE21-4DBC-9A0E-57628D5D0F98}" type="datetimeFigureOut">
              <a:rPr lang="en-US" smtClean="0"/>
              <a:pPr/>
              <a:t>1/15/2010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B8C083-8585-4542-926F-E53534DA496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32EBF8-CE21-4DBC-9A0E-57628D5D0F98}" type="datetimeFigureOut">
              <a:rPr lang="en-US" smtClean="0"/>
              <a:pPr/>
              <a:t>1/15/2010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8C083-8585-4542-926F-E53534DA49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kidsdevelopment.co.uk/UnderstandingBabiesEmotions.html" TargetMode="External"/><Relationship Id="rId7" Type="http://schemas.openxmlformats.org/officeDocument/2006/relationships/image" Target="../media/image24.gif"/><Relationship Id="rId2" Type="http://schemas.openxmlformats.org/officeDocument/2006/relationships/hyperlink" Target="http://illinoisearlylearning.org/tipsheets/fitness.htm" TargetMode="External"/><Relationship Id="rId1" Type="http://schemas.openxmlformats.org/officeDocument/2006/relationships/slideLayout" Target="../slideLayouts/slideLayout1.xml"/><Relationship Id="rId6" Type="http://schemas.openxmlformats.org/officeDocument/2006/relationships/image" Target="../media/image23.gif"/><Relationship Id="rId5" Type="http://schemas.openxmlformats.org/officeDocument/2006/relationships/hyperlink" Target="http://www.google.com/" TargetMode="External"/><Relationship Id="rId4" Type="http://schemas.openxmlformats.org/officeDocument/2006/relationships/hyperlink" Target="http://urbanext.illinois.edu/babysitting/age-toddler.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6009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rot="21170467">
            <a:off x="1800781" y="453983"/>
            <a:ext cx="5867400" cy="1470025"/>
          </a:xfrm>
        </p:spPr>
        <p:txBody>
          <a:bodyPr>
            <a:noAutofit/>
          </a:bodyPr>
          <a:lstStyle/>
          <a:p>
            <a:r>
              <a:rPr lang="en-US" sz="6000" b="1" i="1" dirty="0" smtClean="0">
                <a:solidFill>
                  <a:srgbClr val="FF99CC"/>
                </a:solidFill>
                <a:latin typeface="Bradley Hand ITC" pitchFamily="66" charset="0"/>
              </a:rPr>
              <a:t>Ages and Stages</a:t>
            </a:r>
            <a:br>
              <a:rPr lang="en-US" sz="6000" b="1" i="1" dirty="0" smtClean="0">
                <a:solidFill>
                  <a:srgbClr val="FF99CC"/>
                </a:solidFill>
                <a:latin typeface="Bradley Hand ITC" pitchFamily="66" charset="0"/>
              </a:rPr>
            </a:br>
            <a:r>
              <a:rPr lang="en-US" sz="4000" b="1" i="1" dirty="0" smtClean="0">
                <a:solidFill>
                  <a:srgbClr val="FF99CC"/>
                </a:solidFill>
                <a:latin typeface="Bradley Hand ITC" pitchFamily="66" charset="0"/>
              </a:rPr>
              <a:t>(toddlers  1-3years) </a:t>
            </a:r>
            <a:endParaRPr lang="en-US" sz="6000" b="1" i="1" dirty="0">
              <a:solidFill>
                <a:srgbClr val="FF99CC"/>
              </a:solidFill>
              <a:latin typeface="Bradley Hand ITC" pitchFamily="66" charset="0"/>
            </a:endParaRPr>
          </a:p>
        </p:txBody>
      </p:sp>
      <p:sp>
        <p:nvSpPr>
          <p:cNvPr id="3" name="Subtitle 2"/>
          <p:cNvSpPr>
            <a:spLocks noGrp="1"/>
          </p:cNvSpPr>
          <p:nvPr>
            <p:ph type="subTitle" idx="1"/>
          </p:nvPr>
        </p:nvSpPr>
        <p:spPr>
          <a:xfrm>
            <a:off x="3962400" y="6096000"/>
            <a:ext cx="4953000" cy="762000"/>
          </a:xfrm>
        </p:spPr>
        <p:txBody>
          <a:bodyPr/>
          <a:lstStyle/>
          <a:p>
            <a:pPr algn="r"/>
            <a:r>
              <a:rPr lang="en-US" b="1" i="1" dirty="0" smtClean="0">
                <a:solidFill>
                  <a:srgbClr val="FF99CC"/>
                </a:solidFill>
                <a:latin typeface="Bradley Hand ITC" pitchFamily="66" charset="0"/>
              </a:rPr>
              <a:t>Jessica Stubblefield </a:t>
            </a:r>
          </a:p>
          <a:p>
            <a:endParaRPr lang="en-US" dirty="0"/>
          </a:p>
        </p:txBody>
      </p:sp>
      <p:pic>
        <p:nvPicPr>
          <p:cNvPr id="6" name="Picture 5" descr="toddlers_and_fish2.jpg"/>
          <p:cNvPicPr>
            <a:picLocks noChangeAspect="1"/>
          </p:cNvPicPr>
          <p:nvPr/>
        </p:nvPicPr>
        <p:blipFill>
          <a:blip r:embed="rId2"/>
          <a:stretch>
            <a:fillRect/>
          </a:stretch>
        </p:blipFill>
        <p:spPr>
          <a:xfrm rot="21190689">
            <a:off x="1406190" y="2553157"/>
            <a:ext cx="4702612" cy="3428740"/>
          </a:xfrm>
          <a:prstGeom prst="rect">
            <a:avLst/>
          </a:prstGeom>
          <a:ln w="228600" cap="sq" cmpd="thickThin">
            <a:solidFill>
              <a:srgbClr val="000000"/>
            </a:solidFill>
            <a:prstDash val="solid"/>
            <a:miter lim="800000"/>
          </a:ln>
          <a:effectLst>
            <a:innerShdw blurRad="76200">
              <a:srgbClr val="000000"/>
            </a:innerShdw>
          </a:effectLst>
        </p:spPr>
      </p:pic>
      <p:pic>
        <p:nvPicPr>
          <p:cNvPr id="1028" name="Picture 4" descr="C:\Program Files\Microsoft Office\MEDIA\OFFICE12\Lines\BD14710_.gif"/>
          <p:cNvPicPr>
            <a:picLocks noChangeAspect="1" noChangeArrowheads="1"/>
          </p:cNvPicPr>
          <p:nvPr/>
        </p:nvPicPr>
        <p:blipFill>
          <a:blip r:embed="rId3"/>
          <a:srcRect/>
          <a:stretch>
            <a:fillRect/>
          </a:stretch>
        </p:blipFill>
        <p:spPr bwMode="auto">
          <a:xfrm>
            <a:off x="0" y="152400"/>
            <a:ext cx="9144000" cy="152400"/>
          </a:xfrm>
          <a:prstGeom prst="rect">
            <a:avLst/>
          </a:prstGeom>
          <a:noFill/>
        </p:spPr>
      </p:pic>
      <p:pic>
        <p:nvPicPr>
          <p:cNvPr id="1031" name="Picture 7" descr="C:\Program Files\Microsoft Office\MEDIA\OFFICE12\Lines\BD14710_.gif"/>
          <p:cNvPicPr>
            <a:picLocks noChangeAspect="1" noChangeArrowheads="1"/>
          </p:cNvPicPr>
          <p:nvPr/>
        </p:nvPicPr>
        <p:blipFill>
          <a:blip r:embed="rId3"/>
          <a:srcRect/>
          <a:stretch>
            <a:fillRect/>
          </a:stretch>
        </p:blipFill>
        <p:spPr bwMode="auto">
          <a:xfrm>
            <a:off x="0" y="6629400"/>
            <a:ext cx="9144000" cy="228600"/>
          </a:xfrm>
          <a:prstGeom prst="rect">
            <a:avLst/>
          </a:prstGeom>
          <a:noFill/>
        </p:spPr>
      </p:pic>
      <p:pic>
        <p:nvPicPr>
          <p:cNvPr id="1032" name="Picture 8" descr="C:\Program Files\Microsoft Office\MEDIA\OFFICE12\Lines\BD14710_.gif"/>
          <p:cNvPicPr>
            <a:picLocks noChangeAspect="1" noChangeArrowheads="1"/>
          </p:cNvPicPr>
          <p:nvPr/>
        </p:nvPicPr>
        <p:blipFill>
          <a:blip r:embed="rId3"/>
          <a:srcRect/>
          <a:stretch>
            <a:fillRect/>
          </a:stretch>
        </p:blipFill>
        <p:spPr bwMode="auto">
          <a:xfrm rot="5400000">
            <a:off x="5649119" y="3363118"/>
            <a:ext cx="6667500" cy="322263"/>
          </a:xfrm>
          <a:prstGeom prst="rect">
            <a:avLst/>
          </a:prstGeom>
          <a:noFill/>
        </p:spPr>
      </p:pic>
      <p:pic>
        <p:nvPicPr>
          <p:cNvPr id="1033" name="Picture 9" descr="C:\Program Files\Microsoft Office\MEDIA\OFFICE12\Lines\BD14710_.gif"/>
          <p:cNvPicPr>
            <a:picLocks noChangeAspect="1" noChangeArrowheads="1"/>
          </p:cNvPicPr>
          <p:nvPr/>
        </p:nvPicPr>
        <p:blipFill>
          <a:blip r:embed="rId3"/>
          <a:srcRect/>
          <a:stretch>
            <a:fillRect/>
          </a:stretch>
        </p:blipFill>
        <p:spPr bwMode="auto">
          <a:xfrm rot="16200000">
            <a:off x="-3176585" y="3328987"/>
            <a:ext cx="6705600" cy="3524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3733800" cy="1676400"/>
          </a:xfrm>
        </p:spPr>
        <p:txBody>
          <a:bodyPr>
            <a:normAutofit/>
          </a:bodyPr>
          <a:lstStyle/>
          <a:p>
            <a:pPr algn="l">
              <a:spcBef>
                <a:spcPct val="20000"/>
              </a:spcBef>
            </a:pPr>
            <a:r>
              <a:rPr lang="en-US" b="1" i="1" dirty="0" smtClean="0">
                <a:solidFill>
                  <a:srgbClr val="FF99CC"/>
                </a:solidFill>
                <a:latin typeface="Bradley Hand ITC" pitchFamily="66" charset="0"/>
                <a:ea typeface="+mn-ea"/>
                <a:cs typeface="+mn-cs"/>
              </a:rPr>
              <a:t>  References</a:t>
            </a:r>
            <a:r>
              <a:rPr lang="en-US" b="1" i="1" dirty="0" smtClean="0">
                <a:solidFill>
                  <a:srgbClr val="FF99CC"/>
                </a:solidFill>
                <a:latin typeface="Bradley Hand ITC" pitchFamily="66" charset="0"/>
                <a:ea typeface="+mn-ea"/>
                <a:cs typeface="+mn-cs"/>
              </a:rPr>
              <a:t>:</a:t>
            </a:r>
          </a:p>
        </p:txBody>
      </p:sp>
      <p:sp>
        <p:nvSpPr>
          <p:cNvPr id="5" name="Subtitle 4"/>
          <p:cNvSpPr>
            <a:spLocks noGrp="1"/>
          </p:cNvSpPr>
          <p:nvPr>
            <p:ph type="subTitle" idx="1"/>
          </p:nvPr>
        </p:nvSpPr>
        <p:spPr>
          <a:xfrm>
            <a:off x="609600" y="1371600"/>
            <a:ext cx="7924800" cy="4114800"/>
          </a:xfrm>
        </p:spPr>
        <p:txBody>
          <a:bodyPr>
            <a:noAutofit/>
          </a:bodyPr>
          <a:lstStyle/>
          <a:p>
            <a:pPr algn="l"/>
            <a:r>
              <a:rPr lang="en-US" sz="1800" b="1" i="1" cap="all" dirty="0" smtClean="0">
                <a:solidFill>
                  <a:schemeClr val="tx1"/>
                </a:solidFill>
                <a:latin typeface="Bradley Hand ITC" pitchFamily="66" charset="0"/>
                <a:ea typeface="+mj-ea"/>
                <a:cs typeface="+mj-cs"/>
              </a:rPr>
              <a:t> </a:t>
            </a:r>
            <a:r>
              <a:rPr lang="en-US" sz="1800" b="1" i="1" cap="all" dirty="0" smtClean="0">
                <a:solidFill>
                  <a:schemeClr val="tx1"/>
                </a:solidFill>
                <a:latin typeface="Bradley Hand ITC" pitchFamily="66" charset="0"/>
                <a:ea typeface="+mj-ea"/>
                <a:cs typeface="+mj-cs"/>
                <a:hlinkClick r:id="rId2"/>
              </a:rPr>
              <a:t>http://illinoisearlylearning.org/tipsheets/fitness.htm</a:t>
            </a:r>
            <a:endParaRPr lang="en-US" sz="1800" b="1" i="1" cap="all" dirty="0" smtClean="0">
              <a:solidFill>
                <a:schemeClr val="tx1"/>
              </a:solidFill>
              <a:latin typeface="Bradley Hand ITC" pitchFamily="66" charset="0"/>
              <a:ea typeface="+mj-ea"/>
              <a:cs typeface="+mj-cs"/>
            </a:endParaRPr>
          </a:p>
          <a:p>
            <a:pPr algn="l"/>
            <a:endParaRPr lang="en-US" sz="1800" b="1" i="1" cap="all" dirty="0" smtClean="0">
              <a:solidFill>
                <a:schemeClr val="tx1"/>
              </a:solidFill>
              <a:latin typeface="Bradley Hand ITC" pitchFamily="66" charset="0"/>
              <a:ea typeface="+mj-ea"/>
              <a:cs typeface="+mj-cs"/>
            </a:endParaRPr>
          </a:p>
          <a:p>
            <a:pPr algn="l"/>
            <a:r>
              <a:rPr lang="en-US" sz="1800" b="1" i="1" cap="all" dirty="0" smtClean="0">
                <a:solidFill>
                  <a:schemeClr val="tx1"/>
                </a:solidFill>
                <a:latin typeface="Bradley Hand ITC" pitchFamily="66" charset="0"/>
                <a:ea typeface="+mj-ea"/>
                <a:cs typeface="+mj-cs"/>
                <a:hlinkClick r:id="rId3"/>
              </a:rPr>
              <a:t>http://www.kidsdevelopment.co.uk/UnderstandingBabiesEmotions.html</a:t>
            </a:r>
            <a:endParaRPr lang="en-US" sz="1800" b="1" i="1" cap="all" dirty="0" smtClean="0">
              <a:solidFill>
                <a:schemeClr val="tx1"/>
              </a:solidFill>
              <a:latin typeface="Bradley Hand ITC" pitchFamily="66" charset="0"/>
              <a:ea typeface="+mj-ea"/>
              <a:cs typeface="+mj-cs"/>
            </a:endParaRPr>
          </a:p>
          <a:p>
            <a:pPr algn="l"/>
            <a:endParaRPr lang="en-US" sz="1800" b="1" i="1" cap="all" dirty="0" smtClean="0">
              <a:solidFill>
                <a:schemeClr val="tx1"/>
              </a:solidFill>
              <a:latin typeface="Bradley Hand ITC" pitchFamily="66" charset="0"/>
              <a:ea typeface="+mj-ea"/>
              <a:cs typeface="+mj-cs"/>
            </a:endParaRPr>
          </a:p>
          <a:p>
            <a:pPr algn="l"/>
            <a:r>
              <a:rPr lang="en-US" sz="1800" b="1" i="1" cap="all" dirty="0" smtClean="0">
                <a:solidFill>
                  <a:schemeClr val="tx1"/>
                </a:solidFill>
                <a:latin typeface="Bradley Hand ITC" pitchFamily="66" charset="0"/>
                <a:ea typeface="+mj-ea"/>
                <a:cs typeface="+mj-cs"/>
                <a:hlinkClick r:id="rId4"/>
              </a:rPr>
              <a:t>http://urbanext.illinois.edu/babysitting/age-toddler.html</a:t>
            </a:r>
            <a:endParaRPr lang="en-US" sz="1800" b="1" i="1" cap="all" dirty="0" smtClean="0">
              <a:solidFill>
                <a:schemeClr val="tx1"/>
              </a:solidFill>
              <a:latin typeface="Bradley Hand ITC" pitchFamily="66" charset="0"/>
              <a:ea typeface="+mj-ea"/>
              <a:cs typeface="+mj-cs"/>
            </a:endParaRPr>
          </a:p>
          <a:p>
            <a:pPr algn="l"/>
            <a:endParaRPr lang="en-US" sz="1800" b="1" i="1" cap="all" dirty="0" smtClean="0">
              <a:solidFill>
                <a:schemeClr val="tx1"/>
              </a:solidFill>
              <a:latin typeface="Bradley Hand ITC" pitchFamily="66" charset="0"/>
              <a:ea typeface="+mj-ea"/>
              <a:cs typeface="+mj-cs"/>
            </a:endParaRPr>
          </a:p>
          <a:p>
            <a:pPr algn="l"/>
            <a:r>
              <a:rPr lang="en-US" sz="1800" b="1" i="1" cap="all" dirty="0" smtClean="0">
                <a:solidFill>
                  <a:schemeClr val="tx1"/>
                </a:solidFill>
                <a:latin typeface="Bradley Hand ITC" pitchFamily="66" charset="0"/>
                <a:ea typeface="+mj-ea"/>
                <a:cs typeface="+mj-cs"/>
                <a:hlinkClick r:id="rId5"/>
              </a:rPr>
              <a:t>http://www.google.com/</a:t>
            </a:r>
            <a:endParaRPr lang="en-US" sz="1800" b="1" i="1" cap="all" dirty="0" smtClean="0">
              <a:solidFill>
                <a:schemeClr val="tx1"/>
              </a:solidFill>
              <a:latin typeface="Bradley Hand ITC" pitchFamily="66" charset="0"/>
              <a:ea typeface="+mj-ea"/>
              <a:cs typeface="+mj-cs"/>
            </a:endParaRPr>
          </a:p>
          <a:p>
            <a:pPr algn="l"/>
            <a:endParaRPr lang="en-US" sz="1800" b="1" i="1" cap="all" dirty="0" smtClean="0">
              <a:solidFill>
                <a:schemeClr val="tx1"/>
              </a:solidFill>
              <a:latin typeface="Bradley Hand ITC" pitchFamily="66" charset="0"/>
              <a:ea typeface="+mj-ea"/>
              <a:cs typeface="+mj-cs"/>
            </a:endParaRPr>
          </a:p>
          <a:p>
            <a:pPr algn="l"/>
            <a:endParaRPr lang="en-US" sz="1800" b="1" i="1" cap="all" dirty="0" smtClean="0">
              <a:solidFill>
                <a:schemeClr val="tx1"/>
              </a:solidFill>
              <a:latin typeface="Bradley Hand ITC" pitchFamily="66" charset="0"/>
              <a:ea typeface="+mj-ea"/>
              <a:cs typeface="+mj-cs"/>
            </a:endParaRPr>
          </a:p>
          <a:p>
            <a:pPr algn="l"/>
            <a:endParaRPr lang="en-US" sz="1800" b="1" i="1" cap="all" dirty="0" smtClean="0">
              <a:solidFill>
                <a:schemeClr val="tx1"/>
              </a:solidFill>
              <a:latin typeface="Bradley Hand ITC" pitchFamily="66" charset="0"/>
              <a:ea typeface="+mj-ea"/>
              <a:cs typeface="+mj-cs"/>
            </a:endParaRPr>
          </a:p>
          <a:p>
            <a:pPr algn="l"/>
            <a:endParaRPr lang="en-US" sz="1800" b="1" i="1" cap="all" dirty="0" smtClean="0">
              <a:solidFill>
                <a:schemeClr val="tx1"/>
              </a:solidFill>
              <a:latin typeface="Bradley Hand ITC" pitchFamily="66" charset="0"/>
              <a:ea typeface="+mj-ea"/>
              <a:cs typeface="+mj-cs"/>
            </a:endParaRPr>
          </a:p>
          <a:p>
            <a:pPr algn="l"/>
            <a:endParaRPr lang="en-US" sz="1800" b="1" i="1" cap="all" dirty="0" smtClean="0">
              <a:solidFill>
                <a:schemeClr val="tx1"/>
              </a:solidFill>
              <a:latin typeface="Bradley Hand ITC" pitchFamily="66" charset="0"/>
              <a:ea typeface="+mj-ea"/>
              <a:cs typeface="+mj-cs"/>
            </a:endParaRPr>
          </a:p>
          <a:p>
            <a:pPr algn="l"/>
            <a:endParaRPr lang="en-US" sz="1800" b="1" i="1" cap="all" dirty="0" smtClean="0">
              <a:solidFill>
                <a:schemeClr val="tx1"/>
              </a:solidFill>
              <a:latin typeface="Bradley Hand ITC" pitchFamily="66" charset="0"/>
              <a:ea typeface="+mj-ea"/>
              <a:cs typeface="+mj-cs"/>
            </a:endParaRPr>
          </a:p>
        </p:txBody>
      </p:sp>
      <p:pic>
        <p:nvPicPr>
          <p:cNvPr id="6146" name="Picture 2" descr="C:\Program Files\Microsoft Office\MEDIA\OFFICE12\Lines\BD21325_.gif"/>
          <p:cNvPicPr>
            <a:picLocks noChangeAspect="1" noChangeArrowheads="1"/>
          </p:cNvPicPr>
          <p:nvPr/>
        </p:nvPicPr>
        <p:blipFill>
          <a:blip r:embed="rId6"/>
          <a:srcRect/>
          <a:stretch>
            <a:fillRect/>
          </a:stretch>
        </p:blipFill>
        <p:spPr bwMode="auto">
          <a:xfrm>
            <a:off x="228600" y="6400800"/>
            <a:ext cx="8686800" cy="288950"/>
          </a:xfrm>
          <a:prstGeom prst="rect">
            <a:avLst/>
          </a:prstGeom>
          <a:noFill/>
        </p:spPr>
      </p:pic>
      <p:pic>
        <p:nvPicPr>
          <p:cNvPr id="6147" name="Picture 3" descr="C:\Program Files\Microsoft Office\MEDIA\OFFICE12\Lines\BD21325_.gif"/>
          <p:cNvPicPr>
            <a:picLocks noChangeAspect="1" noChangeArrowheads="1"/>
          </p:cNvPicPr>
          <p:nvPr/>
        </p:nvPicPr>
        <p:blipFill>
          <a:blip r:embed="rId6"/>
          <a:srcRect/>
          <a:stretch>
            <a:fillRect/>
          </a:stretch>
        </p:blipFill>
        <p:spPr bwMode="auto">
          <a:xfrm>
            <a:off x="228600" y="152401"/>
            <a:ext cx="8610600" cy="304800"/>
          </a:xfrm>
          <a:prstGeom prst="rect">
            <a:avLst/>
          </a:prstGeom>
          <a:noFill/>
        </p:spPr>
      </p:pic>
      <p:pic>
        <p:nvPicPr>
          <p:cNvPr id="6150" name="Picture 6" descr="C:\Program Files\Microsoft Office\MEDIA\OFFICE12\Lines\BD21370_.gif"/>
          <p:cNvPicPr>
            <a:picLocks noChangeAspect="1" noChangeArrowheads="1"/>
          </p:cNvPicPr>
          <p:nvPr/>
        </p:nvPicPr>
        <p:blipFill>
          <a:blip r:embed="rId7"/>
          <a:srcRect/>
          <a:stretch>
            <a:fillRect/>
          </a:stretch>
        </p:blipFill>
        <p:spPr bwMode="auto">
          <a:xfrm rot="16200000">
            <a:off x="-2886413" y="3267413"/>
            <a:ext cx="6306228" cy="228602"/>
          </a:xfrm>
          <a:prstGeom prst="rect">
            <a:avLst/>
          </a:prstGeom>
          <a:noFill/>
        </p:spPr>
      </p:pic>
      <p:pic>
        <p:nvPicPr>
          <p:cNvPr id="6151" name="Picture 7" descr="C:\Program Files\Microsoft Office\MEDIA\OFFICE12\Lines\BD21370_.gif"/>
          <p:cNvPicPr>
            <a:picLocks noChangeAspect="1" noChangeArrowheads="1"/>
          </p:cNvPicPr>
          <p:nvPr/>
        </p:nvPicPr>
        <p:blipFill>
          <a:blip r:embed="rId7"/>
          <a:srcRect/>
          <a:stretch>
            <a:fillRect/>
          </a:stretch>
        </p:blipFill>
        <p:spPr bwMode="auto">
          <a:xfrm rot="5400000">
            <a:off x="5750560" y="3317241"/>
            <a:ext cx="6010593" cy="29051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295400"/>
            <a:ext cx="7924800" cy="5257800"/>
          </a:xfrm>
        </p:spPr>
        <p:txBody>
          <a:bodyPr>
            <a:normAutofit/>
          </a:bodyPr>
          <a:lstStyle/>
          <a:p>
            <a:pPr>
              <a:buFont typeface="Courier New" pitchFamily="49" charset="0"/>
              <a:buChar char="o"/>
            </a:pPr>
            <a:r>
              <a:rPr lang="en-US" sz="2000" i="1" dirty="0" smtClean="0">
                <a:latin typeface="Bradley Hand ITC" pitchFamily="66" charset="0"/>
              </a:rPr>
              <a:t> A toddler is very active:</a:t>
            </a:r>
            <a:br>
              <a:rPr lang="en-US" sz="2000" i="1" dirty="0" smtClean="0">
                <a:latin typeface="Bradley Hand ITC" pitchFamily="66" charset="0"/>
              </a:rPr>
            </a:br>
            <a:r>
              <a:rPr lang="en-US" sz="2000" i="1" dirty="0" smtClean="0">
                <a:latin typeface="Bradley Hand ITC" pitchFamily="66" charset="0"/>
              </a:rPr>
              <a:t/>
            </a:r>
            <a:br>
              <a:rPr lang="en-US" sz="2000" i="1" dirty="0" smtClean="0">
                <a:latin typeface="Bradley Hand ITC" pitchFamily="66" charset="0"/>
              </a:rPr>
            </a:br>
            <a:r>
              <a:rPr lang="en-US" sz="1400" i="1" dirty="0" smtClean="0">
                <a:latin typeface="Bradley Hand ITC" pitchFamily="66" charset="0"/>
              </a:rPr>
              <a:t>18 months, they go down stairs backwards on their hands and knees, and roll objects on the floor. </a:t>
            </a:r>
            <a:br>
              <a:rPr lang="en-US" sz="1400" i="1" dirty="0" smtClean="0">
                <a:latin typeface="Bradley Hand ITC" pitchFamily="66" charset="0"/>
              </a:rPr>
            </a:br>
            <a:r>
              <a:rPr lang="en-US" sz="1400" i="1" dirty="0" smtClean="0">
                <a:latin typeface="Bradley Hand ITC" pitchFamily="66" charset="0"/>
              </a:rPr>
              <a:t/>
            </a:r>
            <a:br>
              <a:rPr lang="en-US" sz="1400" i="1" dirty="0" smtClean="0">
                <a:latin typeface="Bradley Hand ITC" pitchFamily="66" charset="0"/>
              </a:rPr>
            </a:br>
            <a:r>
              <a:rPr lang="en-US" sz="1400" i="1" dirty="0" smtClean="0">
                <a:latin typeface="Bradley Hand ITC" pitchFamily="66" charset="0"/>
              </a:rPr>
              <a:t>2years, turn handles on doors, and push chairs in position to obtain objects out of reach. </a:t>
            </a:r>
            <a:br>
              <a:rPr lang="en-US" sz="1400" i="1" dirty="0" smtClean="0">
                <a:latin typeface="Bradley Hand ITC" pitchFamily="66" charset="0"/>
              </a:rPr>
            </a:br>
            <a:r>
              <a:rPr lang="en-US" sz="1400" i="1" dirty="0" smtClean="0">
                <a:latin typeface="Bradley Hand ITC" pitchFamily="66" charset="0"/>
              </a:rPr>
              <a:t/>
            </a:r>
            <a:br>
              <a:rPr lang="en-US" sz="1400" i="1" dirty="0" smtClean="0">
                <a:latin typeface="Bradley Hand ITC" pitchFamily="66" charset="0"/>
              </a:rPr>
            </a:br>
            <a:r>
              <a:rPr lang="en-US" sz="1400" i="1" dirty="0" smtClean="0">
                <a:latin typeface="Bradley Hand ITC" pitchFamily="66" charset="0"/>
              </a:rPr>
              <a:t>3years, throwing objects over hand, and go down stairs by alternating their feet. </a:t>
            </a:r>
            <a:br>
              <a:rPr lang="en-US" sz="1400" i="1" dirty="0" smtClean="0">
                <a:latin typeface="Bradley Hand ITC" pitchFamily="66" charset="0"/>
              </a:rPr>
            </a:br>
            <a:r>
              <a:rPr lang="en-US" sz="1400" i="1" dirty="0" smtClean="0">
                <a:latin typeface="Bradley Hand ITC" pitchFamily="66" charset="0"/>
              </a:rPr>
              <a:t/>
            </a:r>
            <a:br>
              <a:rPr lang="en-US" sz="1400" i="1" dirty="0" smtClean="0">
                <a:latin typeface="Bradley Hand ITC" pitchFamily="66" charset="0"/>
              </a:rPr>
            </a:br>
            <a:r>
              <a:rPr lang="en-US" sz="1400" i="1" dirty="0" smtClean="0">
                <a:latin typeface="Bradley Hand ITC" pitchFamily="66" charset="0"/>
              </a:rPr>
              <a:t>When a toddler is in play they look out of balance. Ex: running their legs go out to the side. Jumping they’re all over the place. </a:t>
            </a:r>
            <a:br>
              <a:rPr lang="en-US" sz="1400" i="1" dirty="0" smtClean="0">
                <a:latin typeface="Bradley Hand ITC" pitchFamily="66" charset="0"/>
              </a:rPr>
            </a:br>
            <a:r>
              <a:rPr lang="en-US" sz="1400" i="1" dirty="0" smtClean="0">
                <a:latin typeface="Bradley Hand ITC" pitchFamily="66" charset="0"/>
              </a:rPr>
              <a:t/>
            </a:r>
            <a:br>
              <a:rPr lang="en-US" sz="1400" i="1" dirty="0" smtClean="0">
                <a:latin typeface="Bradley Hand ITC" pitchFamily="66" charset="0"/>
              </a:rPr>
            </a:br>
            <a:r>
              <a:rPr lang="en-US" sz="1400" i="1" dirty="0" smtClean="0">
                <a:latin typeface="Bradley Hand ITC" pitchFamily="66" charset="0"/>
              </a:rPr>
              <a:t>It’s the growth of their Gross motor muscles/ and fine motor muscles. </a:t>
            </a:r>
            <a:r>
              <a:rPr lang="en-US" sz="2000" i="1" dirty="0" smtClean="0">
                <a:latin typeface="Bradley Hand ITC" pitchFamily="66" charset="0"/>
              </a:rPr>
              <a:t/>
            </a:r>
            <a:br>
              <a:rPr lang="en-US" sz="2000" i="1" dirty="0" smtClean="0">
                <a:latin typeface="Bradley Hand ITC" pitchFamily="66" charset="0"/>
              </a:rPr>
            </a:br>
            <a:r>
              <a:rPr lang="en-US" sz="2000" i="1" dirty="0" smtClean="0">
                <a:latin typeface="Bradley Hand ITC" pitchFamily="66" charset="0"/>
              </a:rPr>
              <a:t/>
            </a:r>
            <a:br>
              <a:rPr lang="en-US" sz="2000" i="1" dirty="0" smtClean="0">
                <a:latin typeface="Bradley Hand ITC" pitchFamily="66" charset="0"/>
              </a:rPr>
            </a:br>
            <a:r>
              <a:rPr lang="en-US" sz="2000" i="1" dirty="0" smtClean="0">
                <a:latin typeface="Bradley Hand ITC" pitchFamily="66" charset="0"/>
              </a:rPr>
              <a:t/>
            </a:r>
            <a:br>
              <a:rPr lang="en-US" sz="2000" i="1" dirty="0" smtClean="0">
                <a:latin typeface="Bradley Hand ITC" pitchFamily="66" charset="0"/>
              </a:rPr>
            </a:br>
            <a:endParaRPr lang="en-US" sz="2000" i="1" dirty="0">
              <a:latin typeface="Bradley Hand ITC" pitchFamily="66" charset="0"/>
            </a:endParaRPr>
          </a:p>
        </p:txBody>
      </p:sp>
      <p:sp>
        <p:nvSpPr>
          <p:cNvPr id="3" name="Text Placeholder 2"/>
          <p:cNvSpPr>
            <a:spLocks noGrp="1"/>
          </p:cNvSpPr>
          <p:nvPr>
            <p:ph type="body" idx="1"/>
          </p:nvPr>
        </p:nvSpPr>
        <p:spPr>
          <a:xfrm>
            <a:off x="0" y="0"/>
            <a:ext cx="8382000" cy="990600"/>
          </a:xfrm>
        </p:spPr>
        <p:txBody>
          <a:bodyPr>
            <a:normAutofit/>
          </a:bodyPr>
          <a:lstStyle/>
          <a:p>
            <a:r>
              <a:rPr lang="en-US" sz="4400" b="1" i="1" dirty="0" smtClean="0">
                <a:solidFill>
                  <a:srgbClr val="FF99CC"/>
                </a:solidFill>
                <a:latin typeface="Bradley Hand ITC" pitchFamily="66" charset="0"/>
              </a:rPr>
              <a:t>  Physical</a:t>
            </a:r>
            <a:r>
              <a:rPr lang="en-US" sz="4400" b="1" i="1" dirty="0" smtClean="0">
                <a:solidFill>
                  <a:srgbClr val="FF99CC"/>
                </a:solidFill>
                <a:latin typeface="Bradley Hand ITC" pitchFamily="66" charset="0"/>
              </a:rPr>
              <a:t>: </a:t>
            </a:r>
            <a:endParaRPr lang="en-US" sz="4400" b="1" dirty="0" smtClean="0"/>
          </a:p>
        </p:txBody>
      </p:sp>
      <p:pic>
        <p:nvPicPr>
          <p:cNvPr id="2050" name="Picture 2" descr="C:\Program Files\Microsoft Office\MEDIA\OFFICE12\Lines\BD14845_.gif"/>
          <p:cNvPicPr>
            <a:picLocks noChangeAspect="1" noChangeArrowheads="1"/>
          </p:cNvPicPr>
          <p:nvPr/>
        </p:nvPicPr>
        <p:blipFill>
          <a:blip r:embed="rId2"/>
          <a:srcRect/>
          <a:stretch>
            <a:fillRect/>
          </a:stretch>
        </p:blipFill>
        <p:spPr bwMode="auto">
          <a:xfrm>
            <a:off x="228600" y="6477000"/>
            <a:ext cx="8686800" cy="381000"/>
          </a:xfrm>
          <a:prstGeom prst="rect">
            <a:avLst/>
          </a:prstGeom>
          <a:noFill/>
        </p:spPr>
      </p:pic>
      <p:pic>
        <p:nvPicPr>
          <p:cNvPr id="2051" name="Picture 3" descr="C:\Program Files\Microsoft Office\MEDIA\OFFICE12\Lines\BD14845_.gif"/>
          <p:cNvPicPr>
            <a:picLocks noChangeAspect="1" noChangeArrowheads="1"/>
          </p:cNvPicPr>
          <p:nvPr/>
        </p:nvPicPr>
        <p:blipFill>
          <a:blip r:embed="rId2"/>
          <a:srcRect/>
          <a:stretch>
            <a:fillRect/>
          </a:stretch>
        </p:blipFill>
        <p:spPr bwMode="auto">
          <a:xfrm>
            <a:off x="228600" y="0"/>
            <a:ext cx="8686800" cy="457200"/>
          </a:xfrm>
          <a:prstGeom prst="rect">
            <a:avLst/>
          </a:prstGeom>
          <a:noFill/>
        </p:spPr>
      </p:pic>
      <p:pic>
        <p:nvPicPr>
          <p:cNvPr id="2052" name="Picture 4" descr="C:\Program Files\Microsoft Office\MEDIA\OFFICE12\Lines\BD14845_.gif"/>
          <p:cNvPicPr>
            <a:picLocks noChangeAspect="1" noChangeArrowheads="1"/>
          </p:cNvPicPr>
          <p:nvPr/>
        </p:nvPicPr>
        <p:blipFill>
          <a:blip r:embed="rId2"/>
          <a:srcRect/>
          <a:stretch>
            <a:fillRect/>
          </a:stretch>
        </p:blipFill>
        <p:spPr bwMode="auto">
          <a:xfrm rot="16200000">
            <a:off x="-2986087" y="3214688"/>
            <a:ext cx="6477002" cy="504825"/>
          </a:xfrm>
          <a:prstGeom prst="rect">
            <a:avLst/>
          </a:prstGeom>
          <a:noFill/>
        </p:spPr>
      </p:pic>
      <p:pic>
        <p:nvPicPr>
          <p:cNvPr id="2053" name="Picture 5" descr="C:\Program Files\Microsoft Office\MEDIA\OFFICE12\Lines\BD14845_.gif"/>
          <p:cNvPicPr>
            <a:picLocks noChangeAspect="1" noChangeArrowheads="1"/>
          </p:cNvPicPr>
          <p:nvPr/>
        </p:nvPicPr>
        <p:blipFill>
          <a:blip r:embed="rId2"/>
          <a:srcRect/>
          <a:stretch>
            <a:fillRect/>
          </a:stretch>
        </p:blipFill>
        <p:spPr bwMode="auto">
          <a:xfrm rot="5400000">
            <a:off x="5614988" y="3176588"/>
            <a:ext cx="6477001" cy="5810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3657600" cy="1265238"/>
          </a:xfrm>
        </p:spPr>
        <p:txBody>
          <a:bodyPr>
            <a:normAutofit/>
          </a:bodyPr>
          <a:lstStyle/>
          <a:p>
            <a:pPr algn="l">
              <a:spcBef>
                <a:spcPct val="20000"/>
              </a:spcBef>
            </a:pPr>
            <a:r>
              <a:rPr lang="en-US" b="1" i="1" dirty="0" smtClean="0">
                <a:solidFill>
                  <a:srgbClr val="FF99CC"/>
                </a:solidFill>
                <a:latin typeface="Bradley Hand ITC" pitchFamily="66" charset="0"/>
                <a:ea typeface="+mn-ea"/>
                <a:cs typeface="+mn-cs"/>
              </a:rPr>
              <a:t>Physical:</a:t>
            </a:r>
          </a:p>
        </p:txBody>
      </p:sp>
      <p:pic>
        <p:nvPicPr>
          <p:cNvPr id="6" name="Content Placeholder 5" descr="SchYr_Toddler02.jpg"/>
          <p:cNvPicPr>
            <a:picLocks noGrp="1" noChangeAspect="1"/>
          </p:cNvPicPr>
          <p:nvPr>
            <p:ph idx="1"/>
          </p:nvPr>
        </p:nvPicPr>
        <p:blipFill>
          <a:blip r:embed="rId2"/>
          <a:stretch>
            <a:fillRect/>
          </a:stretch>
        </p:blipFill>
        <p:spPr>
          <a:xfrm rot="21072593">
            <a:off x="500761" y="1493532"/>
            <a:ext cx="3810000" cy="28575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descr="Toddler-boy4.jpg"/>
          <p:cNvPicPr>
            <a:picLocks noChangeAspect="1"/>
          </p:cNvPicPr>
          <p:nvPr/>
        </p:nvPicPr>
        <p:blipFill>
          <a:blip r:embed="rId3"/>
          <a:stretch>
            <a:fillRect/>
          </a:stretch>
        </p:blipFill>
        <p:spPr>
          <a:xfrm rot="736322">
            <a:off x="5470416" y="305546"/>
            <a:ext cx="3295523" cy="3911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earlypreschool.jpg"/>
          <p:cNvPicPr>
            <a:picLocks noChangeAspect="1"/>
          </p:cNvPicPr>
          <p:nvPr/>
        </p:nvPicPr>
        <p:blipFill>
          <a:blip r:embed="rId4"/>
          <a:stretch>
            <a:fillRect/>
          </a:stretch>
        </p:blipFill>
        <p:spPr>
          <a:xfrm rot="240832">
            <a:off x="3598512" y="3826421"/>
            <a:ext cx="2743200" cy="27622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6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2971800" cy="1020762"/>
          </a:xfrm>
        </p:spPr>
        <p:txBody>
          <a:bodyPr>
            <a:normAutofit fontScale="90000"/>
          </a:bodyPr>
          <a:lstStyle/>
          <a:p>
            <a:pPr algn="l">
              <a:spcBef>
                <a:spcPct val="20000"/>
              </a:spcBef>
            </a:pPr>
            <a:r>
              <a:rPr lang="en-US" b="1" i="1" dirty="0" smtClean="0">
                <a:solidFill>
                  <a:srgbClr val="FF99CC"/>
                </a:solidFill>
                <a:latin typeface="Bradley Hand ITC" pitchFamily="66" charset="0"/>
                <a:ea typeface="+mn-ea"/>
                <a:cs typeface="+mn-cs"/>
              </a:rPr>
              <a:t>   Emotional</a:t>
            </a:r>
            <a:r>
              <a:rPr lang="en-US" b="1" i="1" dirty="0" smtClean="0">
                <a:solidFill>
                  <a:srgbClr val="FF99CC"/>
                </a:solidFill>
                <a:latin typeface="Bradley Hand ITC" pitchFamily="66" charset="0"/>
                <a:ea typeface="+mn-ea"/>
                <a:cs typeface="+mn-cs"/>
              </a:rPr>
              <a:t>:</a:t>
            </a:r>
          </a:p>
        </p:txBody>
      </p:sp>
      <p:sp>
        <p:nvSpPr>
          <p:cNvPr id="3" name="Content Placeholder 2"/>
          <p:cNvSpPr>
            <a:spLocks noGrp="1"/>
          </p:cNvSpPr>
          <p:nvPr>
            <p:ph idx="1"/>
          </p:nvPr>
        </p:nvSpPr>
        <p:spPr/>
        <p:txBody>
          <a:bodyPr>
            <a:normAutofit/>
          </a:bodyPr>
          <a:lstStyle/>
          <a:p>
            <a:pPr>
              <a:buNone/>
            </a:pPr>
            <a:r>
              <a:rPr lang="en-US" sz="1400" b="1" i="1" cap="all" dirty="0" smtClean="0">
                <a:solidFill>
                  <a:schemeClr val="bg1"/>
                </a:solidFill>
                <a:latin typeface="Bradley Hand ITC" pitchFamily="66" charset="0"/>
                <a:ea typeface="+mj-ea"/>
                <a:cs typeface="+mj-cs"/>
              </a:rPr>
              <a:t>When it comes to their emotions toddlers act out, for the most part there are </a:t>
            </a:r>
          </a:p>
          <a:p>
            <a:pPr>
              <a:buNone/>
            </a:pPr>
            <a:r>
              <a:rPr lang="en-US" sz="1400" b="1" i="1" cap="all" dirty="0" smtClean="0">
                <a:solidFill>
                  <a:schemeClr val="bg1"/>
                </a:solidFill>
                <a:latin typeface="Bradley Hand ITC" pitchFamily="66" charset="0"/>
                <a:ea typeface="+mj-ea"/>
                <a:cs typeface="+mj-cs"/>
              </a:rPr>
              <a:t>blunt.</a:t>
            </a:r>
          </a:p>
          <a:p>
            <a:pPr>
              <a:buNone/>
            </a:pPr>
            <a:endParaRPr lang="en-US" sz="1400" b="1" i="1" cap="all" dirty="0" smtClean="0">
              <a:solidFill>
                <a:schemeClr val="bg1"/>
              </a:solidFill>
              <a:latin typeface="Bradley Hand ITC" pitchFamily="66" charset="0"/>
              <a:ea typeface="+mj-ea"/>
              <a:cs typeface="+mj-cs"/>
            </a:endParaRPr>
          </a:p>
          <a:p>
            <a:pPr>
              <a:buNone/>
            </a:pPr>
            <a:r>
              <a:rPr lang="en-US" sz="1400" b="1" i="1" cap="all" dirty="0" smtClean="0">
                <a:solidFill>
                  <a:schemeClr val="bg1"/>
                </a:solidFill>
                <a:latin typeface="Bradley Hand ITC" pitchFamily="66" charset="0"/>
                <a:ea typeface="+mj-ea"/>
                <a:cs typeface="+mj-cs"/>
              </a:rPr>
              <a:t>Toddlers show their emotions by; body language  face expression. </a:t>
            </a:r>
          </a:p>
          <a:p>
            <a:pPr>
              <a:buNone/>
            </a:pPr>
            <a:endParaRPr lang="en-US" sz="1400" b="1" i="1" cap="all" dirty="0" smtClean="0">
              <a:solidFill>
                <a:schemeClr val="bg1"/>
              </a:solidFill>
              <a:latin typeface="Bradley Hand ITC" pitchFamily="66" charset="0"/>
              <a:ea typeface="+mj-ea"/>
              <a:cs typeface="+mj-cs"/>
            </a:endParaRPr>
          </a:p>
          <a:p>
            <a:pPr>
              <a:buNone/>
            </a:pPr>
            <a:r>
              <a:rPr lang="en-US" sz="1400" b="1" i="1" cap="all" dirty="0" smtClean="0">
                <a:solidFill>
                  <a:schemeClr val="bg1"/>
                </a:solidFill>
                <a:latin typeface="Bradley Hand ITC" pitchFamily="66" charset="0"/>
                <a:ea typeface="+mj-ea"/>
                <a:cs typeface="+mj-cs"/>
              </a:rPr>
              <a:t>Enjoyment/Joy - lips wide and out, smiling </a:t>
            </a:r>
          </a:p>
          <a:p>
            <a:pPr>
              <a:buNone/>
            </a:pPr>
            <a:r>
              <a:rPr lang="en-US" sz="1400" b="1" i="1" cap="all" dirty="0" smtClean="0">
                <a:solidFill>
                  <a:schemeClr val="bg1"/>
                </a:solidFill>
                <a:latin typeface="Bradley Hand ITC" pitchFamily="66" charset="0"/>
                <a:ea typeface="+mj-ea"/>
                <a:cs typeface="+mj-cs"/>
              </a:rPr>
              <a:t>Interest/Excitement - eyebrows down, eyes tracking, eyes looking, closer listening</a:t>
            </a:r>
          </a:p>
          <a:p>
            <a:pPr>
              <a:buNone/>
            </a:pPr>
            <a:r>
              <a:rPr lang="en-US" sz="1400" b="1" i="1" cap="all" dirty="0" smtClean="0">
                <a:solidFill>
                  <a:schemeClr val="bg1"/>
                </a:solidFill>
                <a:latin typeface="Bradley Hand ITC" pitchFamily="66" charset="0"/>
                <a:ea typeface="+mj-ea"/>
                <a:cs typeface="+mj-cs"/>
              </a:rPr>
              <a:t>Surprise/Startle - eyebrows up, eyes blinking</a:t>
            </a:r>
          </a:p>
          <a:p>
            <a:pPr>
              <a:buNone/>
            </a:pPr>
            <a:r>
              <a:rPr lang="en-US" sz="1400" b="1" i="1" cap="all" dirty="0" smtClean="0">
                <a:solidFill>
                  <a:schemeClr val="bg1"/>
                </a:solidFill>
                <a:latin typeface="Bradley Hand ITC" pitchFamily="66" charset="0"/>
                <a:ea typeface="+mj-ea"/>
                <a:cs typeface="+mj-cs"/>
              </a:rPr>
              <a:t>Anger/Rage - a clenched jaw, frowning, a red face </a:t>
            </a:r>
          </a:p>
          <a:p>
            <a:pPr>
              <a:buNone/>
            </a:pPr>
            <a:r>
              <a:rPr lang="en-US" sz="1400" b="1" i="1" cap="all" dirty="0" smtClean="0">
                <a:solidFill>
                  <a:schemeClr val="bg1"/>
                </a:solidFill>
                <a:latin typeface="Bradley Hand ITC" pitchFamily="66" charset="0"/>
                <a:ea typeface="+mj-ea"/>
                <a:cs typeface="+mj-cs"/>
              </a:rPr>
              <a:t>Disgust - head forward and down, the lower lip raised and protruded </a:t>
            </a:r>
          </a:p>
          <a:p>
            <a:pPr>
              <a:buNone/>
            </a:pPr>
            <a:r>
              <a:rPr lang="en-US" sz="1400" b="1" i="1" cap="all" dirty="0" err="1" smtClean="0">
                <a:solidFill>
                  <a:schemeClr val="bg1"/>
                </a:solidFill>
                <a:latin typeface="Bradley Hand ITC" pitchFamily="66" charset="0"/>
                <a:ea typeface="+mj-ea"/>
                <a:cs typeface="+mj-cs"/>
              </a:rPr>
              <a:t>Dis</a:t>
            </a:r>
            <a:r>
              <a:rPr lang="en-US" sz="1400" b="1" i="1" cap="all" dirty="0" smtClean="0">
                <a:solidFill>
                  <a:schemeClr val="bg1"/>
                </a:solidFill>
                <a:latin typeface="Bradley Hand ITC" pitchFamily="66" charset="0"/>
                <a:ea typeface="+mj-ea"/>
                <a:cs typeface="+mj-cs"/>
              </a:rPr>
              <a:t>-smell (reaction to bad smell) - upper lip raised, head pulled back </a:t>
            </a:r>
          </a:p>
          <a:p>
            <a:pPr>
              <a:buNone/>
            </a:pPr>
            <a:r>
              <a:rPr lang="en-US" sz="1400" b="1" i="1" cap="all" dirty="0" smtClean="0">
                <a:solidFill>
                  <a:schemeClr val="bg1"/>
                </a:solidFill>
                <a:latin typeface="Bradley Hand ITC" pitchFamily="66" charset="0"/>
                <a:ea typeface="+mj-ea"/>
                <a:cs typeface="+mj-cs"/>
              </a:rPr>
              <a:t>Distress/Anguish - crying, sobbing, mouth lowered, arched eyebrows </a:t>
            </a:r>
          </a:p>
          <a:p>
            <a:pPr>
              <a:buNone/>
            </a:pPr>
            <a:r>
              <a:rPr lang="en-US" sz="1400" b="1" i="1" cap="all" dirty="0" smtClean="0">
                <a:solidFill>
                  <a:schemeClr val="bg1"/>
                </a:solidFill>
                <a:latin typeface="Bradley Hand ITC" pitchFamily="66" charset="0"/>
                <a:ea typeface="+mj-ea"/>
                <a:cs typeface="+mj-cs"/>
              </a:rPr>
              <a:t>Fear/Terror - frozen stare, pale face, sweat, coldness, erect hair </a:t>
            </a:r>
          </a:p>
          <a:p>
            <a:pPr>
              <a:buNone/>
            </a:pPr>
            <a:r>
              <a:rPr lang="en-US" sz="1400" b="1" i="1" cap="all" dirty="0" smtClean="0">
                <a:solidFill>
                  <a:schemeClr val="bg1"/>
                </a:solidFill>
                <a:latin typeface="Bradley Hand ITC" pitchFamily="66" charset="0"/>
                <a:ea typeface="+mj-ea"/>
                <a:cs typeface="+mj-cs"/>
              </a:rPr>
              <a:t>Shame/Humiliation - the head down and averted, blushing, eyes lowered </a:t>
            </a:r>
          </a:p>
          <a:p>
            <a:pPr>
              <a:buNone/>
            </a:pPr>
            <a:endParaRPr lang="en-US" sz="1400" b="1" i="1" cap="all" dirty="0" smtClean="0">
              <a:latin typeface="Bradley Hand ITC" pitchFamily="66" charset="0"/>
              <a:ea typeface="+mj-ea"/>
              <a:cs typeface="+mj-cs"/>
            </a:endParaRPr>
          </a:p>
        </p:txBody>
      </p:sp>
      <p:pic>
        <p:nvPicPr>
          <p:cNvPr id="3074" name="Picture 2" descr="C:\Program Files\Microsoft Office\MEDIA\OFFICE12\Lines\BD14800_.gif"/>
          <p:cNvPicPr>
            <a:picLocks noChangeAspect="1" noChangeArrowheads="1"/>
          </p:cNvPicPr>
          <p:nvPr/>
        </p:nvPicPr>
        <p:blipFill>
          <a:blip r:embed="rId2"/>
          <a:srcRect/>
          <a:stretch>
            <a:fillRect/>
          </a:stretch>
        </p:blipFill>
        <p:spPr bwMode="auto">
          <a:xfrm>
            <a:off x="304800" y="6477000"/>
            <a:ext cx="8534400" cy="381000"/>
          </a:xfrm>
          <a:prstGeom prst="rect">
            <a:avLst/>
          </a:prstGeom>
          <a:noFill/>
        </p:spPr>
      </p:pic>
      <p:pic>
        <p:nvPicPr>
          <p:cNvPr id="3075" name="Picture 3" descr="C:\Program Files\Microsoft Office\MEDIA\OFFICE12\Lines\BD14800_.gif"/>
          <p:cNvPicPr>
            <a:picLocks noChangeAspect="1" noChangeArrowheads="1"/>
          </p:cNvPicPr>
          <p:nvPr/>
        </p:nvPicPr>
        <p:blipFill>
          <a:blip r:embed="rId2"/>
          <a:srcRect/>
          <a:stretch>
            <a:fillRect/>
          </a:stretch>
        </p:blipFill>
        <p:spPr bwMode="auto">
          <a:xfrm>
            <a:off x="228600" y="0"/>
            <a:ext cx="8610600" cy="352425"/>
          </a:xfrm>
          <a:prstGeom prst="rect">
            <a:avLst/>
          </a:prstGeom>
          <a:noFill/>
        </p:spPr>
      </p:pic>
      <p:pic>
        <p:nvPicPr>
          <p:cNvPr id="3076" name="Picture 4" descr="C:\Program Files\Microsoft Office\MEDIA\OFFICE12\Lines\BD14800_.gif"/>
          <p:cNvPicPr>
            <a:picLocks noChangeAspect="1" noChangeArrowheads="1"/>
          </p:cNvPicPr>
          <p:nvPr/>
        </p:nvPicPr>
        <p:blipFill>
          <a:blip r:embed="rId2"/>
          <a:srcRect/>
          <a:stretch>
            <a:fillRect/>
          </a:stretch>
        </p:blipFill>
        <p:spPr bwMode="auto">
          <a:xfrm rot="16200000">
            <a:off x="-2909888" y="3214688"/>
            <a:ext cx="6477002" cy="352425"/>
          </a:xfrm>
          <a:prstGeom prst="rect">
            <a:avLst/>
          </a:prstGeom>
          <a:noFill/>
        </p:spPr>
      </p:pic>
      <p:pic>
        <p:nvPicPr>
          <p:cNvPr id="3077" name="Picture 5" descr="C:\Program Files\Microsoft Office\MEDIA\OFFICE12\Lines\BD14800_.gif"/>
          <p:cNvPicPr>
            <a:picLocks noChangeAspect="1" noChangeArrowheads="1"/>
          </p:cNvPicPr>
          <p:nvPr/>
        </p:nvPicPr>
        <p:blipFill>
          <a:blip r:embed="rId2"/>
          <a:srcRect/>
          <a:stretch>
            <a:fillRect/>
          </a:stretch>
        </p:blipFill>
        <p:spPr bwMode="auto">
          <a:xfrm rot="5400000">
            <a:off x="5586411" y="3252788"/>
            <a:ext cx="6400801" cy="3524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spcBef>
                <a:spcPct val="20000"/>
              </a:spcBef>
            </a:pPr>
            <a:r>
              <a:rPr lang="en-US" b="1" i="1" dirty="0" smtClean="0">
                <a:solidFill>
                  <a:srgbClr val="FF99CC"/>
                </a:solidFill>
                <a:latin typeface="Bradley Hand ITC" pitchFamily="66" charset="0"/>
                <a:ea typeface="+mn-ea"/>
                <a:cs typeface="+mn-cs"/>
              </a:rPr>
              <a:t>Emotions:</a:t>
            </a:r>
          </a:p>
        </p:txBody>
      </p:sp>
      <p:pic>
        <p:nvPicPr>
          <p:cNvPr id="4" name="Content Placeholder 3" descr="7_feelings.jpg"/>
          <p:cNvPicPr>
            <a:picLocks noGrp="1" noChangeAspect="1"/>
          </p:cNvPicPr>
          <p:nvPr>
            <p:ph idx="1"/>
          </p:nvPr>
        </p:nvPicPr>
        <p:blipFill>
          <a:blip r:embed="rId2"/>
          <a:stretch>
            <a:fillRect/>
          </a:stretch>
        </p:blipFill>
        <p:spPr>
          <a:xfrm rot="600189">
            <a:off x="4543683" y="4203709"/>
            <a:ext cx="3810000" cy="17621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descr="purestock_1574r-02566a_lk9o.jpg"/>
          <p:cNvPicPr>
            <a:picLocks noChangeAspect="1"/>
          </p:cNvPicPr>
          <p:nvPr/>
        </p:nvPicPr>
        <p:blipFill>
          <a:blip r:embed="rId3"/>
          <a:stretch>
            <a:fillRect/>
          </a:stretch>
        </p:blipFill>
        <p:spPr>
          <a:xfrm rot="699857">
            <a:off x="4552736" y="637769"/>
            <a:ext cx="4343400" cy="2895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descr="Toddler.jpg"/>
          <p:cNvPicPr>
            <a:picLocks noChangeAspect="1"/>
          </p:cNvPicPr>
          <p:nvPr/>
        </p:nvPicPr>
        <p:blipFill>
          <a:blip r:embed="rId4"/>
          <a:stretch>
            <a:fillRect/>
          </a:stretch>
        </p:blipFill>
        <p:spPr>
          <a:xfrm rot="20929517">
            <a:off x="603639" y="1376061"/>
            <a:ext cx="3526971" cy="3429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descr="vpc_guilty.jpg"/>
          <p:cNvPicPr>
            <a:picLocks noChangeAspect="1"/>
          </p:cNvPicPr>
          <p:nvPr/>
        </p:nvPicPr>
        <p:blipFill>
          <a:blip r:embed="rId5"/>
          <a:stretch>
            <a:fillRect/>
          </a:stretch>
        </p:blipFill>
        <p:spPr>
          <a:xfrm rot="21396672">
            <a:off x="1961824" y="4552624"/>
            <a:ext cx="1981200" cy="1981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6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2133600" cy="1189038"/>
          </a:xfrm>
        </p:spPr>
        <p:txBody>
          <a:bodyPr>
            <a:normAutofit fontScale="90000"/>
          </a:bodyPr>
          <a:lstStyle/>
          <a:p>
            <a:pPr algn="l">
              <a:spcBef>
                <a:spcPct val="20000"/>
              </a:spcBef>
            </a:pPr>
            <a:r>
              <a:rPr lang="en-US" b="1" i="1" dirty="0" smtClean="0">
                <a:solidFill>
                  <a:srgbClr val="FF99CC"/>
                </a:solidFill>
                <a:latin typeface="Bradley Hand ITC" pitchFamily="66" charset="0"/>
                <a:ea typeface="+mn-ea"/>
                <a:cs typeface="+mn-cs"/>
              </a:rPr>
              <a:t>   Social</a:t>
            </a:r>
            <a:r>
              <a:rPr lang="en-US" b="1" i="1" dirty="0" smtClean="0">
                <a:solidFill>
                  <a:srgbClr val="FF99CC"/>
                </a:solidFill>
                <a:latin typeface="Bradley Hand ITC" pitchFamily="66" charset="0"/>
                <a:ea typeface="+mn-ea"/>
                <a:cs typeface="+mn-cs"/>
              </a:rPr>
              <a:t>:</a:t>
            </a:r>
          </a:p>
        </p:txBody>
      </p:sp>
      <p:sp>
        <p:nvSpPr>
          <p:cNvPr id="3" name="Content Placeholder 2"/>
          <p:cNvSpPr>
            <a:spLocks noGrp="1"/>
          </p:cNvSpPr>
          <p:nvPr>
            <p:ph idx="1"/>
          </p:nvPr>
        </p:nvSpPr>
        <p:spPr/>
        <p:txBody>
          <a:bodyPr/>
          <a:lstStyle/>
          <a:p>
            <a:pPr>
              <a:buNone/>
            </a:pPr>
            <a:r>
              <a:rPr lang="en-US" sz="1400" b="1" i="1" cap="all" dirty="0" smtClean="0">
                <a:solidFill>
                  <a:schemeClr val="bg1"/>
                </a:solidFill>
                <a:latin typeface="Bradley Hand ITC" pitchFamily="66" charset="0"/>
                <a:ea typeface="+mj-ea"/>
                <a:cs typeface="+mj-cs"/>
              </a:rPr>
              <a:t>1year olds; have temper tantrums when they need to share toys. </a:t>
            </a:r>
          </a:p>
          <a:p>
            <a:pPr>
              <a:buNone/>
            </a:pPr>
            <a:endParaRPr lang="en-US" sz="1400" b="1" i="1" cap="all" dirty="0" smtClean="0">
              <a:solidFill>
                <a:schemeClr val="bg1"/>
              </a:solidFill>
              <a:latin typeface="Bradley Hand ITC" pitchFamily="66" charset="0"/>
              <a:ea typeface="+mj-ea"/>
              <a:cs typeface="+mj-cs"/>
            </a:endParaRPr>
          </a:p>
          <a:p>
            <a:pPr>
              <a:buNone/>
            </a:pPr>
            <a:r>
              <a:rPr lang="en-US" sz="1400" b="1" i="1" cap="all" dirty="0" smtClean="0">
                <a:solidFill>
                  <a:schemeClr val="bg1"/>
                </a:solidFill>
                <a:latin typeface="Bradley Hand ITC" pitchFamily="66" charset="0"/>
                <a:ea typeface="+mj-ea"/>
                <a:cs typeface="+mj-cs"/>
              </a:rPr>
              <a:t>2year olds; their play is short but they don’t like to share, and they like to take up on house hold task. </a:t>
            </a:r>
          </a:p>
          <a:p>
            <a:pPr>
              <a:buNone/>
            </a:pPr>
            <a:endParaRPr lang="en-US" sz="1400" b="1" i="1" cap="all" dirty="0" smtClean="0">
              <a:solidFill>
                <a:schemeClr val="bg1"/>
              </a:solidFill>
              <a:latin typeface="Bradley Hand ITC" pitchFamily="66" charset="0"/>
              <a:ea typeface="+mj-ea"/>
              <a:cs typeface="+mj-cs"/>
            </a:endParaRPr>
          </a:p>
          <a:p>
            <a:pPr>
              <a:buNone/>
            </a:pPr>
            <a:r>
              <a:rPr lang="en-US" sz="1400" b="1" i="1" cap="all" dirty="0" smtClean="0">
                <a:solidFill>
                  <a:schemeClr val="bg1"/>
                </a:solidFill>
                <a:latin typeface="Bradley Hand ITC" pitchFamily="66" charset="0"/>
                <a:ea typeface="+mj-ea"/>
                <a:cs typeface="+mj-cs"/>
              </a:rPr>
              <a:t>3year olds; this is when they start to get all in people business and wont stop talking, and their very social they like to share their things. </a:t>
            </a:r>
          </a:p>
          <a:p>
            <a:pPr>
              <a:buNone/>
            </a:pPr>
            <a:endParaRPr lang="en-US" sz="1400" b="1" i="1" cap="all" dirty="0" smtClean="0">
              <a:solidFill>
                <a:schemeClr val="bg1"/>
              </a:solidFill>
              <a:latin typeface="Bradley Hand ITC" pitchFamily="66" charset="0"/>
              <a:ea typeface="+mj-ea"/>
              <a:cs typeface="+mj-cs"/>
            </a:endParaRPr>
          </a:p>
          <a:p>
            <a:pPr>
              <a:buNone/>
            </a:pPr>
            <a:r>
              <a:rPr lang="en-US" sz="1400" b="1" i="1" cap="all" dirty="0" smtClean="0">
                <a:solidFill>
                  <a:schemeClr val="bg1"/>
                </a:solidFill>
                <a:latin typeface="Bradley Hand ITC" pitchFamily="66" charset="0"/>
                <a:ea typeface="+mj-ea"/>
                <a:cs typeface="+mj-cs"/>
              </a:rPr>
              <a:t>When toddlers play with other children their age, they sometimes are parrell </a:t>
            </a:r>
          </a:p>
          <a:p>
            <a:pPr>
              <a:buNone/>
            </a:pPr>
            <a:r>
              <a:rPr lang="en-US" sz="1400" b="1" i="1" cap="all" dirty="0" smtClean="0">
                <a:solidFill>
                  <a:schemeClr val="bg1"/>
                </a:solidFill>
                <a:latin typeface="Bradley Hand ITC" pitchFamily="66" charset="0"/>
                <a:ea typeface="+mj-ea"/>
                <a:cs typeface="+mj-cs"/>
              </a:rPr>
              <a:t>Or cooraptive .  </a:t>
            </a:r>
          </a:p>
          <a:p>
            <a:pPr>
              <a:buNone/>
            </a:pPr>
            <a:endParaRPr lang="en-US" sz="1400" b="1" i="1" cap="all" dirty="0" smtClean="0">
              <a:solidFill>
                <a:schemeClr val="bg1"/>
              </a:solidFill>
              <a:latin typeface="Bradley Hand ITC" pitchFamily="66" charset="0"/>
              <a:ea typeface="+mj-ea"/>
              <a:cs typeface="+mj-cs"/>
            </a:endParaRPr>
          </a:p>
          <a:p>
            <a:pPr>
              <a:buNone/>
            </a:pPr>
            <a:r>
              <a:rPr lang="en-US" sz="1400" b="1" i="1" cap="all" dirty="0" smtClean="0">
                <a:solidFill>
                  <a:schemeClr val="bg1"/>
                </a:solidFill>
                <a:latin typeface="Bradley Hand ITC" pitchFamily="66" charset="0"/>
                <a:ea typeface="+mj-ea"/>
                <a:cs typeface="+mj-cs"/>
              </a:rPr>
              <a:t>When a child is Parrell , that’s when they are sitting next to each other and don’t say anything to each other. </a:t>
            </a:r>
          </a:p>
          <a:p>
            <a:pPr>
              <a:buNone/>
            </a:pPr>
            <a:endParaRPr lang="en-US" sz="1400" b="1" i="1" cap="all" dirty="0" smtClean="0">
              <a:solidFill>
                <a:schemeClr val="bg1"/>
              </a:solidFill>
              <a:latin typeface="Bradley Hand ITC" pitchFamily="66" charset="0"/>
              <a:ea typeface="+mj-ea"/>
              <a:cs typeface="+mj-cs"/>
            </a:endParaRPr>
          </a:p>
          <a:p>
            <a:pPr>
              <a:buNone/>
            </a:pPr>
            <a:r>
              <a:rPr lang="en-US" sz="1400" b="1" i="1" cap="all" dirty="0" smtClean="0">
                <a:solidFill>
                  <a:schemeClr val="bg1"/>
                </a:solidFill>
                <a:latin typeface="Bradley Hand ITC" pitchFamily="66" charset="0"/>
                <a:ea typeface="+mj-ea"/>
                <a:cs typeface="+mj-cs"/>
              </a:rPr>
              <a:t>When a child is  cooraptive, that’s when the children inter act with each other.. </a:t>
            </a:r>
          </a:p>
          <a:p>
            <a:pPr>
              <a:buNone/>
            </a:pPr>
            <a:endParaRPr lang="en-US" dirty="0" smtClean="0"/>
          </a:p>
          <a:p>
            <a:pPr>
              <a:buNone/>
            </a:pPr>
            <a:endParaRPr lang="en-US" dirty="0" smtClean="0"/>
          </a:p>
          <a:p>
            <a:pPr>
              <a:buNone/>
            </a:pPr>
            <a:endParaRPr lang="en-US" dirty="0" smtClean="0"/>
          </a:p>
          <a:p>
            <a:pPr>
              <a:buNone/>
            </a:pPr>
            <a:endParaRPr lang="en-US" dirty="0" smtClean="0"/>
          </a:p>
        </p:txBody>
      </p:sp>
      <p:pic>
        <p:nvPicPr>
          <p:cNvPr id="4098" name="Picture 2" descr="C:\Program Files\Microsoft Office\MEDIA\OFFICE12\Lines\BD15156_.gif"/>
          <p:cNvPicPr>
            <a:picLocks noChangeAspect="1" noChangeArrowheads="1"/>
          </p:cNvPicPr>
          <p:nvPr/>
        </p:nvPicPr>
        <p:blipFill>
          <a:blip r:embed="rId2"/>
          <a:srcRect/>
          <a:stretch>
            <a:fillRect/>
          </a:stretch>
        </p:blipFill>
        <p:spPr bwMode="auto">
          <a:xfrm>
            <a:off x="304800" y="6477000"/>
            <a:ext cx="8610600" cy="381000"/>
          </a:xfrm>
          <a:prstGeom prst="rect">
            <a:avLst/>
          </a:prstGeom>
          <a:noFill/>
        </p:spPr>
      </p:pic>
      <p:pic>
        <p:nvPicPr>
          <p:cNvPr id="4099" name="Picture 3" descr="C:\Program Files\Microsoft Office\MEDIA\OFFICE12\Lines\BD15156_.gif"/>
          <p:cNvPicPr>
            <a:picLocks noChangeAspect="1" noChangeArrowheads="1"/>
          </p:cNvPicPr>
          <p:nvPr/>
        </p:nvPicPr>
        <p:blipFill>
          <a:blip r:embed="rId2"/>
          <a:srcRect/>
          <a:stretch>
            <a:fillRect/>
          </a:stretch>
        </p:blipFill>
        <p:spPr bwMode="auto">
          <a:xfrm>
            <a:off x="381000" y="0"/>
            <a:ext cx="8458200" cy="352425"/>
          </a:xfrm>
          <a:prstGeom prst="rect">
            <a:avLst/>
          </a:prstGeom>
          <a:noFill/>
        </p:spPr>
      </p:pic>
      <p:pic>
        <p:nvPicPr>
          <p:cNvPr id="4100" name="Picture 4" descr="C:\Program Files\Microsoft Office\MEDIA\OFFICE12\Lines\BD15156_.gif"/>
          <p:cNvPicPr>
            <a:picLocks noChangeAspect="1" noChangeArrowheads="1"/>
          </p:cNvPicPr>
          <p:nvPr/>
        </p:nvPicPr>
        <p:blipFill>
          <a:blip r:embed="rId2"/>
          <a:srcRect/>
          <a:stretch>
            <a:fillRect/>
          </a:stretch>
        </p:blipFill>
        <p:spPr bwMode="auto">
          <a:xfrm rot="16200000">
            <a:off x="-2853371" y="3234373"/>
            <a:ext cx="6477002" cy="313056"/>
          </a:xfrm>
          <a:prstGeom prst="rect">
            <a:avLst/>
          </a:prstGeom>
          <a:noFill/>
        </p:spPr>
      </p:pic>
      <p:pic>
        <p:nvPicPr>
          <p:cNvPr id="4101" name="Picture 5" descr="C:\Program Files\Microsoft Office\MEDIA\OFFICE12\Lines\BD15156_.gif"/>
          <p:cNvPicPr>
            <a:picLocks noChangeAspect="1" noChangeArrowheads="1"/>
          </p:cNvPicPr>
          <p:nvPr/>
        </p:nvPicPr>
        <p:blipFill>
          <a:blip r:embed="rId2"/>
          <a:srcRect/>
          <a:stretch>
            <a:fillRect/>
          </a:stretch>
        </p:blipFill>
        <p:spPr bwMode="auto">
          <a:xfrm rot="5400000">
            <a:off x="5624512" y="3274314"/>
            <a:ext cx="6400801" cy="30937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1981200" cy="1096962"/>
          </a:xfrm>
        </p:spPr>
        <p:txBody>
          <a:bodyPr>
            <a:normAutofit/>
          </a:bodyPr>
          <a:lstStyle/>
          <a:p>
            <a:pPr algn="l">
              <a:spcBef>
                <a:spcPct val="20000"/>
              </a:spcBef>
            </a:pPr>
            <a:r>
              <a:rPr lang="en-US" b="1" i="1" dirty="0" smtClean="0">
                <a:solidFill>
                  <a:srgbClr val="FF99CC"/>
                </a:solidFill>
                <a:latin typeface="Bradley Hand ITC" pitchFamily="66" charset="0"/>
                <a:ea typeface="+mn-ea"/>
                <a:cs typeface="+mn-cs"/>
              </a:rPr>
              <a:t>Social:</a:t>
            </a:r>
          </a:p>
        </p:txBody>
      </p:sp>
      <p:pic>
        <p:nvPicPr>
          <p:cNvPr id="5" name="Picture 4" descr="158.jpg"/>
          <p:cNvPicPr>
            <a:picLocks noChangeAspect="1"/>
          </p:cNvPicPr>
          <p:nvPr/>
        </p:nvPicPr>
        <p:blipFill>
          <a:blip r:embed="rId2"/>
          <a:stretch>
            <a:fillRect/>
          </a:stretch>
        </p:blipFill>
        <p:spPr>
          <a:xfrm>
            <a:off x="381000" y="2057400"/>
            <a:ext cx="2857500" cy="42862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Content Placeholder 3" descr="toddlers.png"/>
          <p:cNvPicPr>
            <a:picLocks noGrp="1" noChangeAspect="1"/>
          </p:cNvPicPr>
          <p:nvPr>
            <p:ph idx="1"/>
          </p:nvPr>
        </p:nvPicPr>
        <p:blipFill>
          <a:blip r:embed="rId3"/>
          <a:stretch>
            <a:fillRect/>
          </a:stretch>
        </p:blipFill>
        <p:spPr>
          <a:xfrm rot="21282978">
            <a:off x="2797628" y="356436"/>
            <a:ext cx="4572000" cy="3048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1198075796UIk0Mh.jpg"/>
          <p:cNvPicPr>
            <a:picLocks noChangeAspect="1"/>
          </p:cNvPicPr>
          <p:nvPr/>
        </p:nvPicPr>
        <p:blipFill>
          <a:blip r:embed="rId4"/>
          <a:stretch>
            <a:fillRect/>
          </a:stretch>
        </p:blipFill>
        <p:spPr>
          <a:xfrm rot="579646">
            <a:off x="5725927" y="3215434"/>
            <a:ext cx="3173045" cy="31883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descr="iStock_000000518699XSmall_active-Small-300x199.jpg"/>
          <p:cNvPicPr>
            <a:picLocks noChangeAspect="1"/>
          </p:cNvPicPr>
          <p:nvPr/>
        </p:nvPicPr>
        <p:blipFill>
          <a:blip r:embed="rId5"/>
          <a:stretch>
            <a:fillRect/>
          </a:stretch>
        </p:blipFill>
        <p:spPr>
          <a:xfrm>
            <a:off x="2895600" y="4267200"/>
            <a:ext cx="2849528" cy="18901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2743200" cy="1020762"/>
          </a:xfrm>
        </p:spPr>
        <p:txBody>
          <a:bodyPr>
            <a:normAutofit fontScale="90000"/>
          </a:bodyPr>
          <a:lstStyle/>
          <a:p>
            <a:pPr algn="l">
              <a:spcBef>
                <a:spcPct val="20000"/>
              </a:spcBef>
            </a:pPr>
            <a:r>
              <a:rPr lang="en-US" b="1" i="1" dirty="0" smtClean="0">
                <a:solidFill>
                  <a:srgbClr val="FF99CC"/>
                </a:solidFill>
                <a:latin typeface="Bradley Hand ITC" pitchFamily="66" charset="0"/>
                <a:ea typeface="+mn-ea"/>
                <a:cs typeface="+mn-cs"/>
              </a:rPr>
              <a:t>  Cognitive</a:t>
            </a:r>
            <a:r>
              <a:rPr lang="en-US" b="1" i="1" dirty="0" smtClean="0">
                <a:solidFill>
                  <a:srgbClr val="FF99CC"/>
                </a:solidFill>
                <a:latin typeface="Bradley Hand ITC" pitchFamily="66" charset="0"/>
                <a:ea typeface="+mn-ea"/>
                <a:cs typeface="+mn-cs"/>
              </a:rPr>
              <a:t>:</a:t>
            </a:r>
          </a:p>
        </p:txBody>
      </p:sp>
      <p:sp>
        <p:nvSpPr>
          <p:cNvPr id="3" name="Content Placeholder 2"/>
          <p:cNvSpPr>
            <a:spLocks noGrp="1"/>
          </p:cNvSpPr>
          <p:nvPr>
            <p:ph idx="1"/>
          </p:nvPr>
        </p:nvSpPr>
        <p:spPr/>
        <p:txBody>
          <a:bodyPr>
            <a:normAutofit/>
          </a:bodyPr>
          <a:lstStyle/>
          <a:p>
            <a:pPr>
              <a:buNone/>
            </a:pPr>
            <a:r>
              <a:rPr lang="en-US" sz="1400" b="1" i="1" cap="all" dirty="0" smtClean="0">
                <a:latin typeface="Bradley Hand ITC" pitchFamily="66" charset="0"/>
                <a:ea typeface="+mj-ea"/>
                <a:cs typeface="+mj-cs"/>
              </a:rPr>
              <a:t>Everyday a toddler's mind is filled with new information. </a:t>
            </a:r>
          </a:p>
          <a:p>
            <a:pPr>
              <a:buNone/>
            </a:pPr>
            <a:endParaRPr lang="en-US" sz="1400" b="1" i="1" cap="all" dirty="0" smtClean="0">
              <a:latin typeface="Bradley Hand ITC" pitchFamily="66" charset="0"/>
              <a:ea typeface="+mj-ea"/>
              <a:cs typeface="+mj-cs"/>
            </a:endParaRPr>
          </a:p>
          <a:p>
            <a:pPr>
              <a:buNone/>
            </a:pPr>
            <a:r>
              <a:rPr lang="en-US" sz="1400" b="1" i="1" cap="all" dirty="0" smtClean="0">
                <a:latin typeface="Bradley Hand ITC" pitchFamily="66" charset="0"/>
                <a:ea typeface="+mj-ea"/>
                <a:cs typeface="+mj-cs"/>
              </a:rPr>
              <a:t>They try out, and learn from, cause and effect experiments. </a:t>
            </a:r>
          </a:p>
          <a:p>
            <a:pPr>
              <a:buNone/>
            </a:pPr>
            <a:endParaRPr lang="en-US" sz="1400" b="1" i="1" cap="all" dirty="0" smtClean="0">
              <a:latin typeface="Bradley Hand ITC" pitchFamily="66" charset="0"/>
              <a:ea typeface="+mj-ea"/>
              <a:cs typeface="+mj-cs"/>
            </a:endParaRPr>
          </a:p>
          <a:p>
            <a:pPr>
              <a:buNone/>
            </a:pPr>
            <a:r>
              <a:rPr lang="en-US" sz="1400" b="1" i="1" cap="all" dirty="0" smtClean="0">
                <a:latin typeface="Bradley Hand ITC" pitchFamily="66" charset="0"/>
                <a:ea typeface="+mj-ea"/>
                <a:cs typeface="+mj-cs"/>
              </a:rPr>
              <a:t>Toddlers are mimic boxes , they do what ever they see their piers doing. </a:t>
            </a:r>
          </a:p>
          <a:p>
            <a:pPr>
              <a:buNone/>
            </a:pPr>
            <a:endParaRPr lang="en-US" sz="1400" b="1" i="1" cap="all" dirty="0" smtClean="0">
              <a:latin typeface="Bradley Hand ITC" pitchFamily="66" charset="0"/>
              <a:ea typeface="+mj-ea"/>
              <a:cs typeface="+mj-cs"/>
            </a:endParaRPr>
          </a:p>
          <a:p>
            <a:pPr>
              <a:buNone/>
            </a:pPr>
            <a:r>
              <a:rPr lang="en-US" sz="1400" b="1" i="1" cap="all" dirty="0" smtClean="0">
                <a:latin typeface="Bradley Hand ITC" pitchFamily="66" charset="0"/>
                <a:ea typeface="+mj-ea"/>
                <a:cs typeface="+mj-cs"/>
              </a:rPr>
              <a:t>When toddlers talk their speech isn’t the best.  You can barely understand  them . </a:t>
            </a:r>
          </a:p>
          <a:p>
            <a:pPr>
              <a:buNone/>
            </a:pPr>
            <a:endParaRPr lang="en-US" sz="1400" b="1" i="1" cap="all" dirty="0" smtClean="0">
              <a:latin typeface="Bradley Hand ITC" pitchFamily="66" charset="0"/>
              <a:ea typeface="+mj-ea"/>
              <a:cs typeface="+mj-cs"/>
            </a:endParaRPr>
          </a:p>
          <a:p>
            <a:pPr>
              <a:buNone/>
            </a:pPr>
            <a:r>
              <a:rPr lang="en-US" sz="1400" b="1" i="1" cap="all" dirty="0" smtClean="0">
                <a:latin typeface="Bradley Hand ITC" pitchFamily="66" charset="0"/>
                <a:ea typeface="+mj-ea"/>
                <a:cs typeface="+mj-cs"/>
              </a:rPr>
              <a:t>Well everyone is raised different, so it all depends on  your heritage wit your language.  But the younger the kid is  as in; 1year olds they are barely starting to say momma and dada, 2year olds  they start to say “no,”  and 3year olds start to have full conversations and their language sounds like  a blur to most people. </a:t>
            </a:r>
          </a:p>
        </p:txBody>
      </p:sp>
      <p:pic>
        <p:nvPicPr>
          <p:cNvPr id="5122" name="Picture 2" descr="C:\Program Files\Microsoft Office\MEDIA\OFFICE12\Lines\BD21322_.gif"/>
          <p:cNvPicPr>
            <a:picLocks noChangeAspect="1" noChangeArrowheads="1"/>
          </p:cNvPicPr>
          <p:nvPr/>
        </p:nvPicPr>
        <p:blipFill>
          <a:blip r:embed="rId2"/>
          <a:srcRect/>
          <a:stretch>
            <a:fillRect/>
          </a:stretch>
        </p:blipFill>
        <p:spPr bwMode="auto">
          <a:xfrm>
            <a:off x="304800" y="6400800"/>
            <a:ext cx="8458200" cy="302726"/>
          </a:xfrm>
          <a:prstGeom prst="rect">
            <a:avLst/>
          </a:prstGeom>
          <a:noFill/>
        </p:spPr>
      </p:pic>
      <p:pic>
        <p:nvPicPr>
          <p:cNvPr id="5123" name="Picture 3" descr="C:\Program Files\Microsoft Office\MEDIA\OFFICE12\Lines\BD21322_.gif"/>
          <p:cNvPicPr>
            <a:picLocks noChangeAspect="1" noChangeArrowheads="1"/>
          </p:cNvPicPr>
          <p:nvPr/>
        </p:nvPicPr>
        <p:blipFill>
          <a:blip r:embed="rId2"/>
          <a:srcRect/>
          <a:stretch>
            <a:fillRect/>
          </a:stretch>
        </p:blipFill>
        <p:spPr bwMode="auto">
          <a:xfrm>
            <a:off x="228600" y="152400"/>
            <a:ext cx="8534400" cy="313190"/>
          </a:xfrm>
          <a:prstGeom prst="rect">
            <a:avLst/>
          </a:prstGeom>
          <a:noFill/>
        </p:spPr>
      </p:pic>
      <p:pic>
        <p:nvPicPr>
          <p:cNvPr id="5124" name="Picture 4" descr="C:\Program Files\Microsoft Office\MEDIA\OFFICE12\Lines\BD21324_.gif"/>
          <p:cNvPicPr>
            <a:picLocks noChangeAspect="1" noChangeArrowheads="1"/>
          </p:cNvPicPr>
          <p:nvPr/>
        </p:nvPicPr>
        <p:blipFill>
          <a:blip r:embed="rId3"/>
          <a:srcRect/>
          <a:stretch>
            <a:fillRect/>
          </a:stretch>
        </p:blipFill>
        <p:spPr bwMode="auto">
          <a:xfrm rot="5400000">
            <a:off x="5645986" y="3340938"/>
            <a:ext cx="6096001" cy="176128"/>
          </a:xfrm>
          <a:prstGeom prst="rect">
            <a:avLst/>
          </a:prstGeom>
          <a:noFill/>
        </p:spPr>
      </p:pic>
      <p:pic>
        <p:nvPicPr>
          <p:cNvPr id="5125" name="Picture 5" descr="C:\Program Files\Microsoft Office\MEDIA\OFFICE12\Lines\BD21324_.gif"/>
          <p:cNvPicPr>
            <a:picLocks noChangeAspect="1" noChangeArrowheads="1"/>
          </p:cNvPicPr>
          <p:nvPr/>
        </p:nvPicPr>
        <p:blipFill>
          <a:blip r:embed="rId3"/>
          <a:srcRect/>
          <a:stretch>
            <a:fillRect/>
          </a:stretch>
        </p:blipFill>
        <p:spPr bwMode="auto">
          <a:xfrm rot="5400000">
            <a:off x="-2728913" y="3338512"/>
            <a:ext cx="5934075" cy="1714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6009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2819400" cy="944562"/>
          </a:xfrm>
        </p:spPr>
        <p:txBody>
          <a:bodyPr>
            <a:normAutofit/>
          </a:bodyPr>
          <a:lstStyle/>
          <a:p>
            <a:pPr algn="l">
              <a:spcBef>
                <a:spcPct val="20000"/>
              </a:spcBef>
            </a:pPr>
            <a:r>
              <a:rPr lang="en-US" b="1" i="1" dirty="0" smtClean="0">
                <a:solidFill>
                  <a:srgbClr val="FF99CC"/>
                </a:solidFill>
                <a:latin typeface="Bradley Hand ITC" pitchFamily="66" charset="0"/>
                <a:ea typeface="+mn-ea"/>
                <a:cs typeface="+mn-cs"/>
              </a:rPr>
              <a:t>Cognitive:</a:t>
            </a:r>
          </a:p>
        </p:txBody>
      </p:sp>
      <p:pic>
        <p:nvPicPr>
          <p:cNvPr id="4" name="Content Placeholder 3" descr="toddler-pic.jpg"/>
          <p:cNvPicPr>
            <a:picLocks noGrp="1" noChangeAspect="1"/>
          </p:cNvPicPr>
          <p:nvPr>
            <p:ph idx="1"/>
          </p:nvPr>
        </p:nvPicPr>
        <p:blipFill>
          <a:blip r:embed="rId2"/>
          <a:stretch>
            <a:fillRect/>
          </a:stretch>
        </p:blipFill>
        <p:spPr>
          <a:xfrm rot="784829">
            <a:off x="5230747" y="674546"/>
            <a:ext cx="3517900" cy="2184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descr="toddlers-reading-books.jpg"/>
          <p:cNvPicPr>
            <a:picLocks noChangeAspect="1"/>
          </p:cNvPicPr>
          <p:nvPr/>
        </p:nvPicPr>
        <p:blipFill>
          <a:blip r:embed="rId3"/>
          <a:stretch>
            <a:fillRect/>
          </a:stretch>
        </p:blipFill>
        <p:spPr>
          <a:xfrm rot="20883546">
            <a:off x="486796" y="1343080"/>
            <a:ext cx="4453525" cy="29615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descr="pretend_play.jpg"/>
          <p:cNvPicPr>
            <a:picLocks noChangeAspect="1"/>
          </p:cNvPicPr>
          <p:nvPr/>
        </p:nvPicPr>
        <p:blipFill>
          <a:blip r:embed="rId4"/>
          <a:stretch>
            <a:fillRect/>
          </a:stretch>
        </p:blipFill>
        <p:spPr>
          <a:xfrm>
            <a:off x="5562600" y="3200400"/>
            <a:ext cx="2421939" cy="3429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Picture 7" descr="istock_000007854764medium_-copy.jpg"/>
          <p:cNvPicPr>
            <a:picLocks noChangeAspect="1"/>
          </p:cNvPicPr>
          <p:nvPr/>
        </p:nvPicPr>
        <p:blipFill>
          <a:blip r:embed="rId5" cstate="print"/>
          <a:stretch>
            <a:fillRect/>
          </a:stretch>
        </p:blipFill>
        <p:spPr>
          <a:xfrm rot="584982">
            <a:off x="2002041" y="4233162"/>
            <a:ext cx="3505200" cy="23449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TotalTime>
  <Words>424</Words>
  <Application>Microsoft Office PowerPoint</Application>
  <PresentationFormat>On-screen Show (4:3)</PresentationFormat>
  <Paragraphs>60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Ages and Stages (toddlers  1-3years) </vt:lpstr>
      <vt:lpstr> A toddler is very active:  18 months, they go down stairs backwards on their hands and knees, and roll objects on the floor.   2years, turn handles on doors, and push chairs in position to obtain objects out of reach.   3years, throwing objects over hand, and go down stairs by alternating their feet.   When a toddler is in play they look out of balance. Ex: running their legs go out to the side. Jumping they’re all over the place.   It’s the growth of their Gross motor muscles/ and fine motor muscles.    </vt:lpstr>
      <vt:lpstr>Physical:</vt:lpstr>
      <vt:lpstr>   Emotional:</vt:lpstr>
      <vt:lpstr>Emotions:</vt:lpstr>
      <vt:lpstr>   Social:</vt:lpstr>
      <vt:lpstr>Social:</vt:lpstr>
      <vt:lpstr>  Cognitive:</vt:lpstr>
      <vt:lpstr>Cognitive:</vt:lpstr>
      <vt:lpstr>  References:</vt:lpstr>
    </vt:vector>
  </TitlesOfParts>
  <Company>MCVSD 51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Ages and Stages (toddlers ) </dc:title>
  <dc:creator>lastname, Admin</dc:creator>
  <cp:lastModifiedBy>lastname, Admin</cp:lastModifiedBy>
  <cp:revision>28</cp:revision>
  <dcterms:created xsi:type="dcterms:W3CDTF">2010-01-08T20:56:41Z</dcterms:created>
  <dcterms:modified xsi:type="dcterms:W3CDTF">2010-01-15T16:00:16Z</dcterms:modified>
</cp:coreProperties>
</file>